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058400" cx="7772400"/>
  <p:notesSz cx="6950075" cy="9236075"/>
  <p:embeddedFontLst>
    <p:embeddedFont>
      <p:font typeface="Courgett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ourgett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58575" y="692700"/>
            <a:ext cx="4633600" cy="34635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5000" y="4387125"/>
            <a:ext cx="5560050" cy="4156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95000" y="4387125"/>
            <a:ext cx="5560050" cy="415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58575" y="692700"/>
            <a:ext cx="4633600" cy="34635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/>
          <p:nvPr>
            <p:ph idx="1" type="body"/>
          </p:nvPr>
        </p:nvSpPr>
        <p:spPr>
          <a:xfrm>
            <a:off x="695000" y="4387125"/>
            <a:ext cx="5560050" cy="415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:notes"/>
          <p:cNvSpPr/>
          <p:nvPr>
            <p:ph idx="2" type="sldImg"/>
          </p:nvPr>
        </p:nvSpPr>
        <p:spPr>
          <a:xfrm>
            <a:off x="1158575" y="692700"/>
            <a:ext cx="4633600" cy="34635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" lvl="1" marL="38862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540" lvl="2" marL="77724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" lvl="3" marL="116586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080" lvl="4" marL="155448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94310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620" lvl="6" marL="233172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39" lvl="7" marL="272034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" lvl="8" marL="3108960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Font typeface="Arial"/>
              <a:buNone/>
              <a:defRPr b="0" i="0" sz="15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1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1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1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1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132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973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8139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Font typeface="Arial"/>
              <a:buNone/>
              <a:defRPr b="0" i="0" sz="11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Font typeface="Arial"/>
              <a:buNone/>
              <a:defRPr b="0" i="0" sz="10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" lvl="1" marL="38862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None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540" lvl="2" marL="77724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" lvl="3" marL="116586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080" lvl="4" marL="155448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9431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620" lvl="6" marL="233172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39" lvl="7" marL="272034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" lvl="8" marL="310896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Font typeface="Arial"/>
              <a:buNone/>
              <a:defRPr b="0" i="0" sz="11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Font typeface="Arial"/>
              <a:buNone/>
              <a:defRPr b="0" i="0" sz="10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02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582900" y="795877"/>
            <a:ext cx="6606600" cy="10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90"/>
              <a:buFont typeface="Courgette"/>
              <a:buNone/>
            </a:pPr>
            <a:r>
              <a:rPr i="0" lang="en-US" sz="3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New Connections Academy</a:t>
            </a:r>
            <a:br>
              <a:rPr b="0" i="0" lang="en-US" sz="3800" u="none" cap="none" strike="noStrike">
                <a:solidFill>
                  <a:schemeClr val="dk1"/>
                </a:solidFill>
                <a:latin typeface="Courgette"/>
                <a:ea typeface="Courgette"/>
                <a:cs typeface="Courgette"/>
                <a:sym typeface="Courgette"/>
              </a:rPr>
            </a:br>
            <a:r>
              <a:rPr i="0" lang="en-US" sz="117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865 East Wilmette Road, Suite A, Palatine, IL 60074</a:t>
            </a:r>
            <a:endParaRPr i="0" sz="117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3886200" y="1958398"/>
            <a:ext cx="3294900" cy="10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Training Positions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i="0" lang="en-US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3-4 Externships Positions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0" y="0"/>
            <a:ext cx="7772400" cy="795867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0" y="541867"/>
            <a:ext cx="7772400" cy="2540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886200" y="2968500"/>
            <a:ext cx="3537900" cy="65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Extern Training Opportunities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Individual Therapy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Group Therapy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Family Collaboration &amp; Therapy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1.5 hours individual supervision/week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 hour Group Supervision/week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1.5 hours Didactic Training/week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Training on SCERTS Model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Monthly Family Therapy Seminar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Consultation &amp; Supervision with Psychiatrist, Licensed Family Therapist, &amp; Licensed Clinical Psychologists,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Training &amp;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Participation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in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Formal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Individualized Education Plan (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IEP) &amp; Special Educational Services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Ethical &amp; Legal Training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Evidence Based Intervention Training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Equity &amp; Inclusion focused culture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Autism specific training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15200" y="1958400"/>
            <a:ext cx="3311700" cy="47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Population Served</a:t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Private Therapeutic Day School for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Students with Special Education Eligibility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Children &amp; Adolescents/Young Adults (ages 6-22)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Students with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Autism Spectrum Disorder (ASD)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Levels 1 &amp; 2 (high functioning) 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Many s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tudents also have co-morbid diagnoses of ADHD, Anxiety, Depression, Disruptive Mood Dysregulation Disorder, Bipolar Disorder, Conduct Disorder or ODD, PTSD, OCD, or other mood disorders.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3313" y="6875436"/>
            <a:ext cx="1895475" cy="24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0" y="0"/>
            <a:ext cx="7772400" cy="795867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0" y="541867"/>
            <a:ext cx="7772400" cy="2540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553925" y="855300"/>
            <a:ext cx="6664500" cy="4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Practicum Format &amp; Benefits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Hours: 8am – 4pm (occasional rotation 7:45-5:20)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Practicum starts 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early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August and runs through mid July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Externs are required to be on site 3 days/week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Tuesday is a mandatory training day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Externs carry an individual caseload of 3-4 students &amp; lead 2-3 social skills groups per week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Vacation Time: Thanksgiving, Winter, Spring, Summer Breaks, all National Holidays, &amp; modified Summer Schedule (4 days M-Th. for 5 weeks)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10 Sick Days &amp; 1 Personal Day during year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crisis phone line or on-call duties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Free Lunch available daily from Organic Life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Free Parking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Monthly allowance for program/clinical supplies 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718450" y="7658150"/>
            <a:ext cx="6500100" cy="20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NCA Lead Clinical Staff</a:t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Gwen Grant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Psy.D., NCSP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Connections Clinical &amp; Training Director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ggrant</a:t>
            </a: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@newconnectionsacademy.net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Charlotte Edwards, Psy.D.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Connections Autism Consultant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cedwards@newconnectionsacademy.net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553925" y="5268325"/>
            <a:ext cx="3094200" cy="20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SCERTS Model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Social Thinking Model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Social Stories &amp; </a:t>
            </a: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Social</a:t>
            </a: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Skills Training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Zones of Regulation</a:t>
            </a:r>
            <a:endParaRPr sz="1200"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IEP Writing 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Individual, Group, &amp; Family Therapy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2857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3581225" y="5251975"/>
            <a:ext cx="3886200" cy="23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NV</a:t>
            </a: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CPI Techniques &amp; Interventions</a:t>
            </a:r>
            <a:endParaRPr sz="1200"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Therapeutic Interventions for Anxiety, ADHD, Depression, BiPolar, DMDD, OCD, etc.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APA Ethical Codes &amp; Principles</a:t>
            </a:r>
            <a:endParaRPr sz="1200"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Collaborative &amp; Consultative Practices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Risk Assessment &amp; Crisis Interventions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Inclusive Curriculum, Interventions &amp; Practices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445331" y="4929636"/>
            <a:ext cx="6664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Didactic Trainings Include:</a:t>
            </a:r>
            <a:endParaRPr b="1" sz="16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553919" y="9719868"/>
            <a:ext cx="6447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NCA follows ACEPT Practicum Guidelines for all Doctoral Level practicum applicants. </a:t>
            </a:r>
            <a:endParaRPr sz="1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